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98" r:id="rId3"/>
    <p:sldId id="297" r:id="rId4"/>
    <p:sldId id="257" r:id="rId5"/>
    <p:sldId id="292" r:id="rId6"/>
    <p:sldId id="294" r:id="rId7"/>
    <p:sldId id="261" r:id="rId8"/>
    <p:sldId id="286" r:id="rId9"/>
    <p:sldId id="288" r:id="rId10"/>
    <p:sldId id="290" r:id="rId11"/>
    <p:sldId id="259" r:id="rId12"/>
    <p:sldId id="301" r:id="rId13"/>
    <p:sldId id="295" r:id="rId14"/>
    <p:sldId id="260" r:id="rId15"/>
    <p:sldId id="265" r:id="rId16"/>
    <p:sldId id="305" r:id="rId17"/>
    <p:sldId id="302" r:id="rId18"/>
    <p:sldId id="303" r:id="rId19"/>
    <p:sldId id="269" r:id="rId20"/>
    <p:sldId id="266" r:id="rId21"/>
    <p:sldId id="264" r:id="rId22"/>
    <p:sldId id="279" r:id="rId23"/>
    <p:sldId id="275" r:id="rId24"/>
    <p:sldId id="276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66"/>
    <a:srgbClr val="FFFFCC"/>
    <a:srgbClr val="0000CC"/>
    <a:srgbClr val="6633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8780" autoAdjust="0"/>
  </p:normalViewPr>
  <p:slideViewPr>
    <p:cSldViewPr>
      <p:cViewPr varScale="1">
        <p:scale>
          <a:sx n="72" d="100"/>
          <a:sy n="72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1897152"/>
        <a:ext cx="920603" cy="920603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1897152"/>
        <a:ext cx="920603" cy="920603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1897152"/>
        <a:ext cx="920603" cy="920603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1897152"/>
        <a:ext cx="920603" cy="92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91960" y="2004309"/>
        <a:ext cx="920603" cy="920603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33504" y="2004309"/>
        <a:ext cx="920603" cy="920603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275048" y="2004309"/>
        <a:ext cx="920603" cy="920603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316591" y="2004309"/>
        <a:ext cx="920603" cy="92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F964F-4662-474E-A378-42D430828067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AC25C-52B7-4FAA-91F9-AAC87E69BE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54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hyperlink" Target="http://www.kreptehno.ru/catalogue/iimages/l_266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hyperlink" Target="http://i014.radikal.ru/0712/30/d8b1320621cf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izigner.com/wp-content/uploads/2006/12/tutorial-adobeillustrator-snowflake.gi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7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5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берутся снег и лёд</a:t>
            </a:r>
            <a:endParaRPr lang="ru-RU" sz="85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20482" name="Picture 2" descr="Картинка 139 из 16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71546"/>
            <a:ext cx="2396215" cy="25069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4 из 324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928934"/>
            <a:ext cx="2571768" cy="22705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857752" y="4143380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0" name="Picture 6" descr="Картинка 133 из 120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рыхлый.                                  Лёд хрупкий.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4214818"/>
            <a:ext cx="2727633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29610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74" y="1500174"/>
            <a:ext cx="928694" cy="2286016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Картинка 5 из 13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071670" y="500042"/>
            <a:ext cx="2028825" cy="3810000"/>
          </a:xfrm>
          <a:prstGeom prst="rect">
            <a:avLst/>
          </a:prstGeom>
          <a:noFill/>
        </p:spPr>
      </p:pic>
      <p:sp>
        <p:nvSpPr>
          <p:cNvPr id="19" name="Выноска-облако 18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285992"/>
            <a:ext cx="928694" cy="207170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а 5 из 13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142984"/>
            <a:ext cx="2028825" cy="3810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86116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тепле снег и лёд тают. Образуется вода.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64" name="Picture 16" descr="Картинка 654 из 9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81407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 descr="Картинка 654 из 97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794" y="2857496"/>
            <a:ext cx="2643206" cy="317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Картинка 133 из 1207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142976" y="4044897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 и лед образуются из воды, снег и лед — это замерзшая вода.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50 из 987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14686"/>
            <a:ext cx="2309697" cy="15686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4572008"/>
            <a:ext cx="500066" cy="2857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19464" name="Picture 8" descr="Картинка 204 из 492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643314"/>
            <a:ext cx="3076561" cy="3024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6" name="Picture 10" descr="Картинка 261 из 165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1357298"/>
            <a:ext cx="2357454" cy="1769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268655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-721175"/>
            <a:ext cx="279464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43204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Солнце землю греет слабо,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По </a:t>
            </a:r>
            <a:r>
              <a:rPr lang="ru-RU" sz="2400" b="1" dirty="0">
                <a:solidFill>
                  <a:srgbClr val="7030A0"/>
                </a:solidFill>
              </a:rPr>
              <a:t>ночам трещит мороз,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</a:t>
            </a:r>
            <a:r>
              <a:rPr lang="ru-RU" sz="2400" b="1" dirty="0">
                <a:solidFill>
                  <a:srgbClr val="7030A0"/>
                </a:solidFill>
              </a:rPr>
              <a:t>Во дворе у снежной бабы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</a:t>
            </a:r>
            <a:r>
              <a:rPr lang="ru-RU" sz="2400" b="1" dirty="0">
                <a:solidFill>
                  <a:srgbClr val="7030A0"/>
                </a:solidFill>
              </a:rPr>
              <a:t>Побелел морковный нос.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</a:t>
            </a:r>
            <a:r>
              <a:rPr lang="ru-RU" sz="2400" b="1" dirty="0">
                <a:solidFill>
                  <a:srgbClr val="7030A0"/>
                </a:solidFill>
              </a:rPr>
              <a:t>В речке стала вдруг вода неподвижна и тверда.   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</a:t>
            </a:r>
            <a:r>
              <a:rPr lang="ru-RU" sz="2400" b="1" dirty="0">
                <a:solidFill>
                  <a:srgbClr val="7030A0"/>
                </a:solidFill>
              </a:rPr>
              <a:t>Вьюга злится, снег кружится, 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        </a:t>
            </a:r>
            <a:r>
              <a:rPr lang="ru-RU" sz="2400" b="1" dirty="0">
                <a:solidFill>
                  <a:srgbClr val="7030A0"/>
                </a:solidFill>
              </a:rPr>
              <a:t>Заметает всё кругом белоснежным серебром.         </a:t>
            </a: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flipH="1">
            <a:off x="4571997" y="-675456"/>
            <a:ext cx="45719" cy="3377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0027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286116" y="928670"/>
            <a:ext cx="5500726" cy="1285884"/>
          </a:xfrm>
          <a:prstGeom prst="cloudCallout">
            <a:avLst>
              <a:gd name="adj1" fmla="val 23743"/>
              <a:gd name="adj2" fmla="val 257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образуется снег?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13 из 1265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14620"/>
            <a:ext cx="528641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786182" y="857232"/>
            <a:ext cx="5143536" cy="5715040"/>
          </a:xfrm>
          <a:prstGeom prst="cloudCallout">
            <a:avLst>
              <a:gd name="adj1" fmla="val -69407"/>
              <a:gd name="adj2" fmla="val 223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Туча по небу гуляла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случайно задремала.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Ветры буйные на воле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Увидали: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     туча спит,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оттуда пух летит…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Пух летит —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глазах рябит,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поймаешь —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Холодит.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1428736"/>
            <a:ext cx="1588899" cy="1454310"/>
          </a:xfrm>
          <a:prstGeom prst="rect">
            <a:avLst/>
          </a:prstGeom>
          <a:noFill/>
        </p:spPr>
      </p:pic>
      <p:pic>
        <p:nvPicPr>
          <p:cNvPr id="5" name="Picture 2" descr="Картинка 14 из 1694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714356"/>
            <a:ext cx="1600494" cy="1464923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571744"/>
            <a:ext cx="1643074" cy="15038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5500726" cy="1285884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Снежинки образуются высоко в небе, в облаках.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12" descr="Картинка 80 из 165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071678"/>
            <a:ext cx="4786346" cy="4494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61842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136904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6328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48872" cy="5027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8990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7715304" cy="1285884"/>
          </a:xfrm>
          <a:prstGeom prst="cloudCallout">
            <a:avLst>
              <a:gd name="adj1" fmla="val -18733"/>
              <a:gd name="adj2" fmla="val 269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где образуется лед? Можем ли мы сами сделать лед? Как? Делаете ли вы лед дома? Для чего?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2" descr="Картинка 309 из 29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643182"/>
            <a:ext cx="33147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4 из 10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526836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 из 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а 34 из 29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3504" y="1857364"/>
            <a:ext cx="4000496" cy="4000496"/>
          </a:xfrm>
          <a:prstGeom prst="rect">
            <a:avLst/>
          </a:prstGeom>
          <a:noFill/>
        </p:spPr>
      </p:pic>
      <p:pic>
        <p:nvPicPr>
          <p:cNvPr id="7178" name="Picture 10" descr="Картинка 20 из 1481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1"/>
            <a:ext cx="5214942" cy="635795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42844" y="785794"/>
            <a:ext cx="6929486" cy="2928958"/>
          </a:xfrm>
          <a:prstGeom prst="cloudCallout">
            <a:avLst>
              <a:gd name="adj1" fmla="val -14350"/>
              <a:gd name="adj2" fmla="val 9771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Вспомните, какой формы снежинки падали вам на варежки во время прогулки?           Все они были разные и очень красивые, но у них обязательно шесть лучиков, шесть иголочек.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28992" y="4572008"/>
            <a:ext cx="2214578" cy="2026990"/>
          </a:xfrm>
          <a:prstGeom prst="rect">
            <a:avLst/>
          </a:prstGeom>
          <a:noFill/>
        </p:spPr>
      </p:pic>
      <p:pic>
        <p:nvPicPr>
          <p:cNvPr id="7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3714752"/>
            <a:ext cx="2214578" cy="2026990"/>
          </a:xfrm>
          <a:prstGeom prst="rect">
            <a:avLst/>
          </a:prstGeom>
          <a:noFill/>
        </p:spPr>
      </p:pic>
      <p:pic>
        <p:nvPicPr>
          <p:cNvPr id="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9422" y="642918"/>
            <a:ext cx="2214578" cy="20269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85794"/>
            <a:ext cx="5929354" cy="4000528"/>
          </a:xfrm>
          <a:prstGeom prst="cloudCallout">
            <a:avLst>
              <a:gd name="adj1" fmla="val 72276"/>
              <a:gd name="adj2" fmla="val 5392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85860"/>
            <a:ext cx="4572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 в воздухе кружатся,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Упадут на землю, но не залежатся.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 на руке растают…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Холодят, волнуют и напоминают,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вот-вот настанут зимние деньки,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пора готовить  лыжи и коньки,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пора готовить  санки детворе.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каток, и горку  делать во дворе…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Первые снежинки — от зимы привет,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Словно проверяет: ждете или нет.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928670"/>
            <a:ext cx="1143007" cy="1195820"/>
          </a:xfrm>
          <a:prstGeom prst="rect">
            <a:avLst/>
          </a:prstGeom>
          <a:noFill/>
        </p:spPr>
      </p:pic>
      <p:pic>
        <p:nvPicPr>
          <p:cNvPr id="7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643182"/>
            <a:ext cx="1143007" cy="1195820"/>
          </a:xfrm>
          <a:prstGeom prst="rect">
            <a:avLst/>
          </a:prstGeom>
          <a:noFill/>
        </p:spPr>
      </p:pic>
      <p:pic>
        <p:nvPicPr>
          <p:cNvPr id="8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429264"/>
            <a:ext cx="1143007" cy="1195820"/>
          </a:xfrm>
          <a:prstGeom prst="rect">
            <a:avLst/>
          </a:prstGeom>
          <a:noFill/>
        </p:spPr>
      </p:pic>
      <p:pic>
        <p:nvPicPr>
          <p:cNvPr id="9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857760"/>
            <a:ext cx="1143007" cy="1195820"/>
          </a:xfrm>
          <a:prstGeom prst="rect">
            <a:avLst/>
          </a:prstGeom>
          <a:noFill/>
        </p:spPr>
      </p:pic>
      <p:pic>
        <p:nvPicPr>
          <p:cNvPr id="10" name="Picture 2" descr="Картинка 139 из 16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286388"/>
            <a:ext cx="1143007" cy="11958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286248" y="713794"/>
            <a:ext cx="4714908" cy="4000528"/>
          </a:xfrm>
          <a:prstGeom prst="cloudCallout">
            <a:avLst>
              <a:gd name="adj1" fmla="val -98085"/>
              <a:gd name="adj2" fmla="val 803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928670"/>
            <a:ext cx="3357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Мы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слепили снежный ком.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Ушки сделали потом.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как раз вместо глаз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Угольки нашлись у нас.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Кролик вышел как живой!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с хвостом и с головой!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 усы не тяни —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 соломинок они!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Длинные, блестящие,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Точно настоящие!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4500570"/>
            <a:ext cx="928694" cy="971605"/>
          </a:xfrm>
          <a:prstGeom prst="rect">
            <a:avLst/>
          </a:prstGeom>
          <a:noFill/>
        </p:spPr>
      </p:pic>
      <p:pic>
        <p:nvPicPr>
          <p:cNvPr id="9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715016"/>
            <a:ext cx="869875" cy="910068"/>
          </a:xfrm>
          <a:prstGeom prst="rect">
            <a:avLst/>
          </a:prstGeom>
          <a:noFill/>
        </p:spPr>
      </p:pic>
      <p:pic>
        <p:nvPicPr>
          <p:cNvPr id="10" name="Picture 2" descr="Картинка 139 из 165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072074"/>
            <a:ext cx="857256" cy="896866"/>
          </a:xfrm>
          <a:prstGeom prst="rect">
            <a:avLst/>
          </a:prstGeom>
          <a:noFill/>
        </p:spPr>
      </p:pic>
      <p:pic>
        <p:nvPicPr>
          <p:cNvPr id="32772" name="Picture 4" descr="Картинка 43 из 2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928670"/>
            <a:ext cx="3048014" cy="302030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786842" y="0"/>
            <a:ext cx="357158" cy="404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907704" y="-1755576"/>
            <a:ext cx="7772400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3362"/>
            <a:ext cx="8208912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381875" y="5942013"/>
            <a:ext cx="1595438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Зима в лесу.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Иней.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0000"/>
                </a:solidFill>
              </a:rPr>
              <a:t>И.И.Шишкин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316736"/>
            <a:ext cx="5098904" cy="1362456"/>
          </a:xfrm>
        </p:spPr>
        <p:txBody>
          <a:bodyPr/>
          <a:lstStyle/>
          <a:p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 flipV="1">
            <a:off x="8302751" y="5805262"/>
            <a:ext cx="45719" cy="13675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6132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857232"/>
            <a:ext cx="5429288" cy="1285884"/>
          </a:xfrm>
          <a:prstGeom prst="cloudCallout">
            <a:avLst>
              <a:gd name="adj1" fmla="val -21599"/>
              <a:gd name="adj2" fmla="val 234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зиму смирно лежит, а весной убежит.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571868" y="5286388"/>
            <a:ext cx="5429288" cy="1285884"/>
          </a:xfrm>
          <a:prstGeom prst="cloudCallout">
            <a:avLst>
              <a:gd name="adj1" fmla="val -79781"/>
              <a:gd name="adj2" fmla="val -797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драгоценный камень, а блестит.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2462" y="4143380"/>
            <a:ext cx="642942" cy="4286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а 280 из 138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Картинка 309 из 29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43372" y="3071810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57158" y="3857628"/>
            <a:ext cx="2714644" cy="2813103"/>
          </a:xfrm>
          <a:prstGeom prst="rect">
            <a:avLst/>
          </a:prstGeom>
          <a:noFill/>
        </p:spPr>
      </p:pic>
      <p:sp>
        <p:nvSpPr>
          <p:cNvPr id="16" name="Выноска-облако 15"/>
          <p:cNvSpPr/>
          <p:nvPr/>
        </p:nvSpPr>
        <p:spPr>
          <a:xfrm>
            <a:off x="357158" y="785794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224" y="1071546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Летели серые гуси, Нароняли белого пуха.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0"/>
            <a:ext cx="2928958" cy="2928958"/>
          </a:xfrm>
          <a:prstGeom prst="rect">
            <a:avLst/>
          </a:prstGeom>
          <a:noFill/>
        </p:spPr>
      </p:pic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643306" y="3214686"/>
            <a:ext cx="2727633" cy="2000264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4357686" y="5214950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Заголовок 6"/>
          <p:cNvSpPr txBox="1">
            <a:spLocks/>
          </p:cNvSpPr>
          <p:nvPr/>
        </p:nvSpPr>
        <p:spPr>
          <a:xfrm>
            <a:off x="5000628" y="5500702"/>
            <a:ext cx="3214710" cy="7143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Дедушка без топора мост мостит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8217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60848"/>
            <a:ext cx="9144000" cy="28545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5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Откуда берутся снег и лёд</a:t>
            </a:r>
            <a:endParaRPr lang="ru-RU" sz="85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20482" name="Picture 2" descr="Картинка 139 из 16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071546"/>
            <a:ext cx="2396215" cy="2506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232470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а 133 из 120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350" y="3048000"/>
            <a:ext cx="3676650" cy="3810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857620" y="928670"/>
            <a:ext cx="5143536" cy="1285884"/>
          </a:xfrm>
          <a:prstGeom prst="cloudCallout">
            <a:avLst>
              <a:gd name="adj1" fmla="val 13106"/>
              <a:gd name="adj2" fmla="val 1659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Давайте изучим свойства снега и льда.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8" name="Picture 12" descr="Картинка 80 из 165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2285992"/>
            <a:ext cx="4361976" cy="409575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786190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500438"/>
            <a:ext cx="3000396" cy="23574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143248"/>
            <a:ext cx="3000396" cy="23574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белый.                                  Лёд бесцветный.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6000768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14942" y="3786190"/>
            <a:ext cx="2727633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279741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Снег непрозрачный.                                  Лёд прозрачный.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290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000628" y="3786190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1" name="Picture 2" descr="Картинка 150 из 9875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572132" y="3571876"/>
            <a:ext cx="3071834" cy="207170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215338" y="5357826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37260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488</TotalTime>
  <Words>189</Words>
  <Application>Microsoft Office PowerPoint</Application>
  <PresentationFormat>Экран (4:3)</PresentationFormat>
  <Paragraphs>37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Мир вокруг нас</vt:lpstr>
      <vt:lpstr>Слайд 2</vt:lpstr>
      <vt:lpstr>Зима</vt:lpstr>
      <vt:lpstr>Слайд 4</vt:lpstr>
      <vt:lpstr>Летели серые гуси, Нароняли белого пуха.</vt:lpstr>
      <vt:lpstr>Слайд 6</vt:lpstr>
      <vt:lpstr>Слайд 7</vt:lpstr>
      <vt:lpstr>Снег белый.                                  Лёд бесцветный.</vt:lpstr>
      <vt:lpstr>Снег непрозрачный.                                  Лёд прозрачный.</vt:lpstr>
      <vt:lpstr>Снег рыхлый.                                  Лёд хрупкий.</vt:lpstr>
      <vt:lpstr>В тепле снег и лёд тают. Образуется вода.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79149</dc:creator>
  <cp:lastModifiedBy>79149</cp:lastModifiedBy>
  <cp:revision>59</cp:revision>
  <dcterms:modified xsi:type="dcterms:W3CDTF">2024-07-10T22:57:10Z</dcterms:modified>
</cp:coreProperties>
</file>